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58" r:id="rId4"/>
    <p:sldId id="260" r:id="rId5"/>
    <p:sldId id="257" r:id="rId6"/>
    <p:sldId id="261" r:id="rId7"/>
    <p:sldId id="262" r:id="rId8"/>
    <p:sldId id="273" r:id="rId9"/>
    <p:sldId id="270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84" r:id="rId23"/>
    <p:sldId id="277" r:id="rId24"/>
    <p:sldId id="285" r:id="rId25"/>
    <p:sldId id="288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41AAD5-B707-4B45-9510-4BA207BD613E}">
          <p14:sldIdLst>
            <p14:sldId id="256"/>
            <p14:sldId id="259"/>
            <p14:sldId id="258"/>
            <p14:sldId id="260"/>
            <p14:sldId id="257"/>
            <p14:sldId id="261"/>
            <p14:sldId id="262"/>
            <p14:sldId id="273"/>
            <p14:sldId id="270"/>
            <p14:sldId id="265"/>
            <p14:sldId id="266"/>
            <p14:sldId id="267"/>
            <p14:sldId id="268"/>
            <p14:sldId id="269"/>
            <p14:sldId id="274"/>
            <p14:sldId id="275"/>
            <p14:sldId id="279"/>
            <p14:sldId id="280"/>
            <p14:sldId id="281"/>
            <p14:sldId id="282"/>
            <p14:sldId id="283"/>
            <p14:sldId id="284"/>
            <p14:sldId id="277"/>
            <p14:sldId id="285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1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3D115-0D83-4F4F-8E06-3C2FCC760ED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0012-04A2-4F2D-B97A-136D79CC4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0012-04A2-4F2D-B97A-136D79CC44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5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perati.com.ar/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1021956"/>
            <a:ext cx="8679915" cy="848277"/>
          </a:xfrm>
        </p:spPr>
        <p:txBody>
          <a:bodyPr>
            <a:normAutofit/>
          </a:bodyPr>
          <a:lstStyle/>
          <a:p>
            <a:r>
              <a:rPr lang="es-AR" sz="4400" b="1" dirty="0"/>
              <a:t>DATA SCIENCE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52921"/>
            <a:ext cx="8673427" cy="132258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it-IT" dirty="0"/>
              <a:t>Daiana Sussi</a:t>
            </a:r>
          </a:p>
          <a:p>
            <a:pPr>
              <a:spcBef>
                <a:spcPts val="300"/>
              </a:spcBef>
            </a:pPr>
            <a:r>
              <a:rPr lang="it-IT" dirty="0"/>
              <a:t>Jordan Manubens </a:t>
            </a:r>
          </a:p>
          <a:p>
            <a:pPr>
              <a:spcBef>
                <a:spcPts val="300"/>
              </a:spcBef>
            </a:pPr>
            <a:r>
              <a:rPr lang="it-IT" dirty="0"/>
              <a:t>Mariano Miliozzi</a:t>
            </a:r>
          </a:p>
          <a:p>
            <a:pPr>
              <a:spcBef>
                <a:spcPts val="300"/>
              </a:spcBef>
            </a:pPr>
            <a:r>
              <a:rPr lang="it-IT" dirty="0"/>
              <a:t>Sebastian Morbiducci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9236" y="2566727"/>
            <a:ext cx="8679915" cy="848277"/>
          </a:xfrm>
          <a:prstGeom prst="rect">
            <a:avLst/>
          </a:prstGeom>
        </p:spPr>
        <p:txBody>
          <a:bodyPr vert="horz" lIns="228600" tIns="228600" rIns="228600" bIns="0" rtlCol="0" anchor="b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AR" sz="7200" b="1" dirty="0"/>
              <a:t>GRUPO 1</a:t>
            </a:r>
            <a:endParaRPr lang="en-US" sz="7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98" y="5720115"/>
            <a:ext cx="3697232" cy="11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ANALISIS DE GEOMETRIAS RECIBIDAS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8"/>
            <a:ext cx="6269591" cy="4284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Se </a:t>
            </a:r>
            <a:r>
              <a:rPr lang="en-US" dirty="0" err="1"/>
              <a:t>recibió</a:t>
            </a:r>
            <a:r>
              <a:rPr lang="en-US" dirty="0"/>
              <a:t> </a:t>
            </a:r>
            <a:r>
              <a:rPr lang="en-US" dirty="0" err="1"/>
              <a:t>aproximadamente</a:t>
            </a:r>
            <a:r>
              <a:rPr lang="en-US" dirty="0"/>
              <a:t> un 57%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geográficos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…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0165" y="1370000"/>
            <a:ext cx="5349259" cy="5243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43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ANALISIS DE GEOMETRIAS RECIBIDAS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515633"/>
            <a:ext cx="6269591" cy="62439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Incluso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provincial,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geográficos</a:t>
            </a:r>
            <a:r>
              <a:rPr lang="en-US" dirty="0"/>
              <a:t> </a:t>
            </a:r>
            <a:r>
              <a:rPr lang="en-US" dirty="0" err="1"/>
              <a:t>recibidos</a:t>
            </a:r>
            <a:r>
              <a:rPr lang="en-US" dirty="0"/>
              <a:t> que no </a:t>
            </a:r>
            <a:r>
              <a:rPr lang="en-US" dirty="0" err="1"/>
              <a:t>coinciden</a:t>
            </a:r>
            <a:r>
              <a:rPr lang="en-US" dirty="0"/>
              <a:t> con la </a:t>
            </a:r>
            <a:r>
              <a:rPr lang="en-US" dirty="0" err="1"/>
              <a:t>provincia</a:t>
            </a:r>
            <a:r>
              <a:rPr lang="en-US" dirty="0"/>
              <a:t> </a:t>
            </a:r>
            <a:r>
              <a:rPr lang="en-US" dirty="0" err="1"/>
              <a:t>definida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7204" y="6396335"/>
            <a:ext cx="500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Los </a:t>
            </a:r>
            <a:r>
              <a:rPr lang="en-US" sz="1200" dirty="0" err="1"/>
              <a:t>puntos</a:t>
            </a:r>
            <a:r>
              <a:rPr lang="en-US" sz="1200" dirty="0"/>
              <a:t> </a:t>
            </a:r>
            <a:r>
              <a:rPr lang="en-US" sz="1200" dirty="0" err="1"/>
              <a:t>rojos</a:t>
            </a:r>
            <a:r>
              <a:rPr lang="en-US" sz="1200" dirty="0"/>
              <a:t> se </a:t>
            </a:r>
            <a:r>
              <a:rPr lang="en-US" sz="1200" dirty="0" err="1"/>
              <a:t>encuentran</a:t>
            </a:r>
            <a:r>
              <a:rPr lang="en-US" sz="1200" dirty="0"/>
              <a:t> </a:t>
            </a:r>
            <a:r>
              <a:rPr lang="en-US" sz="1200" dirty="0" err="1"/>
              <a:t>fuera</a:t>
            </a:r>
            <a:r>
              <a:rPr lang="en-US" sz="1200" dirty="0"/>
              <a:t> de la </a:t>
            </a:r>
            <a:r>
              <a:rPr lang="en-US" sz="1200" dirty="0" err="1" smtClean="0"/>
              <a:t>provincia</a:t>
            </a:r>
            <a:r>
              <a:rPr lang="en-US" sz="1200" dirty="0" smtClean="0"/>
              <a:t> </a:t>
            </a:r>
            <a:r>
              <a:rPr lang="en-US" sz="1200" dirty="0"/>
              <a:t>o zona </a:t>
            </a:r>
            <a:r>
              <a:rPr lang="en-US" sz="1200" dirty="0" err="1"/>
              <a:t>definida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38" y="1549809"/>
            <a:ext cx="4034413" cy="3987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79" y="2254234"/>
            <a:ext cx="4009160" cy="3860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8393791" y="1560114"/>
            <a:ext cx="1280160" cy="13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171549"/>
          </a:xfrm>
        </p:spPr>
        <p:txBody>
          <a:bodyPr>
            <a:normAutofit/>
          </a:bodyPr>
          <a:lstStyle/>
          <a:p>
            <a:r>
              <a:rPr lang="es-AR" sz="6600" dirty="0"/>
              <a:t>DECISIÓN DE NEGOCIOS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703704"/>
            <a:ext cx="8673427" cy="1322587"/>
          </a:xfrm>
        </p:spPr>
        <p:txBody>
          <a:bodyPr/>
          <a:lstStyle/>
          <a:p>
            <a:r>
              <a:rPr lang="es-AR" dirty="0"/>
              <a:t>El grupo tomó la decisión de en esta primera instancia no perder ningún registro, sino depurar la totalidad del </a:t>
            </a:r>
            <a:r>
              <a:rPr lang="es-AR" dirty="0" err="1"/>
              <a:t>dataframe</a:t>
            </a:r>
            <a:r>
              <a:rPr lang="es-AR" dirty="0"/>
              <a:t>.</a:t>
            </a:r>
          </a:p>
          <a:p>
            <a:r>
              <a:rPr lang="es-AR" dirty="0"/>
              <a:t>Es por esto que los datos detectados como erróneos</a:t>
            </a:r>
            <a:br>
              <a:rPr lang="es-AR" dirty="0"/>
            </a:br>
            <a:r>
              <a:rPr lang="es-AR" dirty="0"/>
              <a:t>no se “</a:t>
            </a:r>
            <a:r>
              <a:rPr lang="es-AR" dirty="0" err="1"/>
              <a:t>dropean</a:t>
            </a:r>
            <a:r>
              <a:rPr lang="es-AR" dirty="0"/>
              <a:t>” sino se “resetean”.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765862"/>
            <a:ext cx="3498979" cy="2456442"/>
          </a:xfrm>
        </p:spPr>
        <p:txBody>
          <a:bodyPr>
            <a:normAutofit/>
          </a:bodyPr>
          <a:lstStyle/>
          <a:p>
            <a:r>
              <a:rPr lang="es-AR" sz="3200" dirty="0"/>
              <a:t>GEOLOCALIZACION</a:t>
            </a:r>
            <a:endParaRPr lang="en-US" sz="3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37121" y="2127381"/>
            <a:ext cx="3725137" cy="2705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solidFill>
                  <a:schemeClr val="bg1"/>
                </a:solidFill>
              </a:rPr>
              <a:t>Los datos geoespaciales considerados como erróneos se reemplazaron por un valor nulo y luego se obtuvo un valor acorde de diferentes maneras.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170" y="299258"/>
            <a:ext cx="6309643" cy="61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765862"/>
            <a:ext cx="3498979" cy="2456442"/>
          </a:xfrm>
        </p:spPr>
        <p:txBody>
          <a:bodyPr>
            <a:normAutofit/>
          </a:bodyPr>
          <a:lstStyle/>
          <a:p>
            <a:r>
              <a:rPr lang="es-AR" sz="3200" dirty="0"/>
              <a:t>GEOLOCALIZACION</a:t>
            </a:r>
            <a:endParaRPr lang="en-US" sz="3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88631" y="2388636"/>
            <a:ext cx="3403451" cy="2444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AR" sz="2100" dirty="0">
                <a:solidFill>
                  <a:srgbClr val="FFFEFF"/>
                </a:solidFill>
              </a:rPr>
              <a:t>Luego de depurar y reprocesar los datos geoespaciales, podemos analizarlos y cuantificarlos.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s-AR" sz="2100" dirty="0">
              <a:solidFill>
                <a:srgbClr val="FFFEFF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s-AR" sz="2100" dirty="0">
                <a:solidFill>
                  <a:srgbClr val="FFFEFF"/>
                </a:solidFill>
              </a:rPr>
              <a:t>El resultado fue exportado en un </a:t>
            </a:r>
            <a:r>
              <a:rPr lang="es-AR" sz="2100" dirty="0" err="1">
                <a:solidFill>
                  <a:srgbClr val="FFFEFF"/>
                </a:solidFill>
              </a:rPr>
              <a:t>shape</a:t>
            </a:r>
            <a:r>
              <a:rPr lang="es-AR" sz="2100" dirty="0">
                <a:solidFill>
                  <a:srgbClr val="FFFEFF"/>
                </a:solidFill>
              </a:rPr>
              <a:t> para evitar tener que realizar este análisis cada vez.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845" y="1288474"/>
            <a:ext cx="6866074" cy="42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SUPERFICIE m</a:t>
            </a:r>
            <a:r>
              <a:rPr lang="es-AR" sz="5400" b="1" baseline="30000" dirty="0"/>
              <a:t>2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  <p:pic>
        <p:nvPicPr>
          <p:cNvPr id="1030" name="Picture 6" descr="Compre 5.0 M Cinta Métrica Retráctil Cinta Métrica De Acero ...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11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2800" dirty="0"/>
              <a:t>Mediante expresiones regulares se obtuvieron alrededor de 7 mil datos faltantes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888514"/>
            <a:ext cx="6281738" cy="5077797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-250203" y="1393743"/>
            <a:ext cx="5776646" cy="11780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AR" sz="3600" b="1" dirty="0"/>
              <a:t>SUPERFICIE m</a:t>
            </a:r>
            <a:r>
              <a:rPr lang="es-AR" sz="3600" b="1" baseline="30000" dirty="0"/>
              <a:t>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801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PRECIO en USD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t="-2817" r="21241" b="-2817"/>
          <a:stretch/>
        </p:blipFill>
        <p:spPr/>
      </p:pic>
    </p:spTree>
    <p:extLst>
      <p:ext uri="{BB962C8B-B14F-4D97-AF65-F5344CB8AC3E}">
        <p14:creationId xmlns:p14="http://schemas.microsoft.com/office/powerpoint/2010/main" val="32348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62804"/>
            <a:ext cx="3503065" cy="2456442"/>
          </a:xfrm>
        </p:spPr>
        <p:txBody>
          <a:bodyPr>
            <a:noAutofit/>
          </a:bodyPr>
          <a:lstStyle/>
          <a:p>
            <a:r>
              <a:rPr lang="en-US" sz="2400" dirty="0"/>
              <a:t>Los 20.410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faltantes</a:t>
            </a:r>
            <a:r>
              <a:rPr lang="en-US" sz="2400" dirty="0"/>
              <a:t> </a:t>
            </a:r>
            <a:r>
              <a:rPr lang="en-US" sz="2400" dirty="0" err="1"/>
              <a:t>iniciales</a:t>
            </a:r>
            <a:r>
              <a:rPr lang="en-US" sz="2400" dirty="0"/>
              <a:t> se </a:t>
            </a:r>
            <a:r>
              <a:rPr lang="en-US" sz="2400" dirty="0" err="1"/>
              <a:t>redujeron</a:t>
            </a:r>
            <a:r>
              <a:rPr lang="en-US" sz="2400" dirty="0"/>
              <a:t> a 412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y </a:t>
            </a:r>
            <a:r>
              <a:rPr lang="en-US" sz="2400" dirty="0"/>
              <a:t>se </a:t>
            </a:r>
            <a:r>
              <a:rPr lang="en-US" sz="2400" dirty="0" err="1"/>
              <a:t>logró</a:t>
            </a:r>
            <a:r>
              <a:rPr lang="en-US" sz="2400" dirty="0"/>
              <a:t> una significative </a:t>
            </a:r>
            <a:r>
              <a:rPr lang="en-US" sz="2400" dirty="0" err="1"/>
              <a:t>disminución</a:t>
            </a:r>
            <a:r>
              <a:rPr lang="en-US" sz="2400" dirty="0"/>
              <a:t> del </a:t>
            </a:r>
            <a:r>
              <a:rPr lang="en-US" sz="2400" dirty="0" err="1"/>
              <a:t>desvío</a:t>
            </a:r>
            <a:r>
              <a:rPr lang="en-US" sz="2400" dirty="0"/>
              <a:t> std </a:t>
            </a:r>
            <a:r>
              <a:rPr lang="en-US" sz="2400" dirty="0" err="1"/>
              <a:t>corrigiendo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erróneos</a:t>
            </a:r>
            <a:endParaRPr lang="en-US" sz="2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-250203" y="1393743"/>
            <a:ext cx="5776646" cy="11780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AR" sz="3600" b="1" dirty="0"/>
              <a:t>PRECIO en USD</a:t>
            </a:r>
            <a:endParaRPr kumimoji="0" lang="en-US" sz="3600" b="1" i="0" u="none" strike="noStrike" kern="1200" cap="none" spc="-150" normalizeH="0" baseline="0" noProof="0" dirty="0">
              <a:ln>
                <a:noFill/>
              </a:ln>
              <a:solidFill>
                <a:srgbClr val="FFFE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8BE5FFE-36F0-4F00-B953-EF3571289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932" y="1327574"/>
            <a:ext cx="3962400" cy="123825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E65771-4809-4FE7-A550-BBF75E6ABB06}"/>
              </a:ext>
            </a:extLst>
          </p:cNvPr>
          <p:cNvSpPr/>
          <p:nvPr/>
        </p:nvSpPr>
        <p:spPr>
          <a:xfrm>
            <a:off x="4953932" y="2967646"/>
            <a:ext cx="6623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Se </a:t>
            </a:r>
            <a:r>
              <a:rPr lang="en-US" sz="1600" dirty="0" err="1"/>
              <a:t>completaron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16.690 (81%) </a:t>
            </a:r>
            <a:r>
              <a:rPr lang="en-US" sz="1600" dirty="0"/>
              <a:t>con </a:t>
            </a:r>
            <a:r>
              <a:rPr lang="en-US" sz="1600" dirty="0" err="1"/>
              <a:t>imputación</a:t>
            </a:r>
            <a:r>
              <a:rPr lang="en-US" sz="1600" dirty="0"/>
              <a:t> por la media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groupby</a:t>
            </a:r>
            <a:r>
              <a:rPr lang="en-US" sz="1600" dirty="0"/>
              <a:t> por </a:t>
            </a:r>
            <a:r>
              <a:rPr lang="en-US" sz="1600" dirty="0" err="1"/>
              <a:t>tipo</a:t>
            </a:r>
            <a:r>
              <a:rPr lang="en-US" sz="1600" dirty="0"/>
              <a:t> de </a:t>
            </a:r>
            <a:r>
              <a:rPr lang="en-US" sz="1600" dirty="0" err="1"/>
              <a:t>propiedad</a:t>
            </a:r>
            <a:r>
              <a:rPr lang="en-US" sz="1600" dirty="0"/>
              <a:t> y </a:t>
            </a:r>
            <a:r>
              <a:rPr lang="en-US" sz="1600" dirty="0" err="1"/>
              <a:t>localidad</a:t>
            </a:r>
            <a:r>
              <a:rPr lang="en-US" sz="1600" dirty="0"/>
              <a:t>.</a:t>
            </a:r>
            <a:endParaRPr lang="es-AR" sz="1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98D7D2-8AE8-40D9-AE8B-FEDD6E3F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47" y="836530"/>
            <a:ext cx="3790950" cy="1114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DBE082-F94B-4E26-BC40-24996659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32" y="3732393"/>
            <a:ext cx="6237809" cy="292930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D110A91-B366-4248-9D98-DF3A5F7F15B5}"/>
              </a:ext>
            </a:extLst>
          </p:cNvPr>
          <p:cNvSpPr/>
          <p:nvPr/>
        </p:nvSpPr>
        <p:spPr>
          <a:xfrm>
            <a:off x="4953932" y="295712"/>
            <a:ext cx="6623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 </a:t>
            </a:r>
            <a:r>
              <a:rPr lang="en-US" sz="1600" dirty="0" err="1"/>
              <a:t>completaron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3.308 (16%)</a:t>
            </a:r>
            <a:r>
              <a:rPr lang="en-US" sz="1600" dirty="0"/>
              <a:t> </a:t>
            </a:r>
            <a:r>
              <a:rPr lang="en-US" sz="1600" dirty="0" err="1"/>
              <a:t>mediante</a:t>
            </a:r>
            <a:r>
              <a:rPr lang="en-US" sz="1600" dirty="0"/>
              <a:t> </a:t>
            </a:r>
            <a:r>
              <a:rPr lang="en-US" sz="1600" dirty="0" err="1"/>
              <a:t>expresiones</a:t>
            </a:r>
            <a:r>
              <a:rPr lang="en-US" sz="1600" dirty="0"/>
              <a:t> Regex </a:t>
            </a:r>
            <a:r>
              <a:rPr lang="en-US" sz="1600" dirty="0" err="1"/>
              <a:t>en</a:t>
            </a:r>
            <a:r>
              <a:rPr lang="en-US" sz="1600" dirty="0"/>
              <a:t> Title y Description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212039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62804"/>
            <a:ext cx="3503065" cy="2456442"/>
          </a:xfrm>
        </p:spPr>
        <p:txBody>
          <a:bodyPr>
            <a:noAutofit/>
          </a:bodyPr>
          <a:lstStyle/>
          <a:p>
            <a:r>
              <a:rPr lang="en-US" sz="2800" dirty="0" err="1"/>
              <a:t>Notamos</a:t>
            </a:r>
            <a:r>
              <a:rPr lang="en-US" sz="2800" dirty="0"/>
              <a:t> la </a:t>
            </a:r>
            <a:r>
              <a:rPr lang="en-US" sz="2800" dirty="0" err="1"/>
              <a:t>distribución</a:t>
            </a:r>
            <a:r>
              <a:rPr lang="en-US" sz="2800" dirty="0"/>
              <a:t> normal que </a:t>
            </a:r>
            <a:r>
              <a:rPr lang="en-US" sz="2800" dirty="0" err="1"/>
              <a:t>siguen</a:t>
            </a:r>
            <a:r>
              <a:rPr lang="en-US" sz="2800" dirty="0"/>
              <a:t> los </a:t>
            </a:r>
            <a:r>
              <a:rPr lang="en-US" sz="2800" dirty="0" err="1"/>
              <a:t>precios</a:t>
            </a:r>
            <a:r>
              <a:rPr lang="en-US" sz="2800" dirty="0"/>
              <a:t> para </a:t>
            </a:r>
            <a:r>
              <a:rPr lang="en-US" sz="2800" dirty="0" err="1"/>
              <a:t>cada</a:t>
            </a:r>
            <a:r>
              <a:rPr lang="en-US" sz="2800" dirty="0"/>
              <a:t> barrio, por </a:t>
            </a:r>
            <a:r>
              <a:rPr lang="en-US" sz="2800" dirty="0" err="1"/>
              <a:t>ejemplo</a:t>
            </a:r>
            <a:r>
              <a:rPr lang="en-US" sz="2800" dirty="0"/>
              <a:t>, </a:t>
            </a:r>
            <a:r>
              <a:rPr lang="en-US" sz="2800" dirty="0" err="1"/>
              <a:t>Nuñez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-250203" y="1393743"/>
            <a:ext cx="5776646" cy="11780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AR" sz="3600" b="1" dirty="0"/>
              <a:t>PRECIO en USD</a:t>
            </a:r>
            <a:endParaRPr kumimoji="0" lang="en-US" sz="3600" b="1" i="0" u="none" strike="noStrike" kern="1200" cap="none" spc="-150" normalizeH="0" baseline="0" noProof="0" dirty="0">
              <a:ln>
                <a:noFill/>
              </a:ln>
              <a:solidFill>
                <a:srgbClr val="FFFE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7E65771-4809-4FE7-A550-BBF75E6ABB06}"/>
              </a:ext>
            </a:extLst>
          </p:cNvPr>
          <p:cNvSpPr/>
          <p:nvPr/>
        </p:nvSpPr>
        <p:spPr>
          <a:xfrm>
            <a:off x="4953932" y="3360420"/>
            <a:ext cx="6623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Separando</a:t>
            </a:r>
            <a:endParaRPr lang="es-AR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110A91-B366-4248-9D98-DF3A5F7F15B5}"/>
              </a:ext>
            </a:extLst>
          </p:cNvPr>
          <p:cNvSpPr/>
          <p:nvPr/>
        </p:nvSpPr>
        <p:spPr>
          <a:xfrm>
            <a:off x="4953932" y="295712"/>
            <a:ext cx="6623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Sin separar por localidades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E27011-E9C6-495F-91C7-D66E2EFE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932" y="867209"/>
            <a:ext cx="6715125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54" y="3840343"/>
            <a:ext cx="6613228" cy="273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85" t="-23529" r="-6485" b="-23529"/>
          <a:stretch/>
        </p:blipFill>
        <p:spPr>
          <a:xfrm>
            <a:off x="7543510" y="0"/>
            <a:ext cx="464849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3026596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PROPERATI </a:t>
            </a:r>
            <a:br>
              <a:rPr lang="es-AR" sz="5400" b="1" dirty="0"/>
            </a:br>
            <a:r>
              <a:rPr lang="es-AR" sz="5400" b="1" dirty="0"/>
              <a:t>DATABASE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USD por m2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  <p:pic>
        <p:nvPicPr>
          <p:cNvPr id="1026" name="Picture 2" descr="https://aprendedecoraciondeinteriores.com/wp-content/uploads/2019/04/Diseno-distribucion-y-decoraci%C3%B3n-de-casas-de-190-m2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r="430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62804"/>
            <a:ext cx="3503065" cy="2456442"/>
          </a:xfrm>
        </p:spPr>
        <p:txBody>
          <a:bodyPr>
            <a:noAutofit/>
          </a:bodyPr>
          <a:lstStyle/>
          <a:p>
            <a:r>
              <a:rPr lang="en-US" sz="2800" dirty="0" err="1"/>
              <a:t>Notamos</a:t>
            </a:r>
            <a:r>
              <a:rPr lang="en-US" sz="2800" dirty="0"/>
              <a:t> que </a:t>
            </a:r>
            <a:r>
              <a:rPr lang="en-US" sz="2800" dirty="0" err="1"/>
              <a:t>estaban</a:t>
            </a:r>
            <a:r>
              <a:rPr lang="en-US" sz="2800" dirty="0"/>
              <a:t> </a:t>
            </a:r>
            <a:r>
              <a:rPr lang="en-US" sz="2800" dirty="0" err="1"/>
              <a:t>calculados</a:t>
            </a:r>
            <a:r>
              <a:rPr lang="en-US" sz="2800" dirty="0"/>
              <a:t> de </a:t>
            </a:r>
            <a:r>
              <a:rPr lang="en-US" sz="2800" dirty="0" err="1"/>
              <a:t>diversas</a:t>
            </a:r>
            <a:r>
              <a:rPr lang="en-US" sz="2800" dirty="0"/>
              <a:t> </a:t>
            </a:r>
            <a:r>
              <a:rPr lang="en-US" sz="2800" dirty="0" err="1"/>
              <a:t>maneras</a:t>
            </a:r>
            <a:r>
              <a:rPr lang="en-US" sz="2800" dirty="0"/>
              <a:t>, </a:t>
            </a:r>
            <a:r>
              <a:rPr lang="en-US" sz="2800" dirty="0" err="1"/>
              <a:t>generando</a:t>
            </a:r>
            <a:r>
              <a:rPr lang="en-US" sz="2800" dirty="0"/>
              <a:t> </a:t>
            </a:r>
            <a:r>
              <a:rPr lang="en-US" sz="2800" dirty="0" err="1"/>
              <a:t>mucho</a:t>
            </a:r>
            <a:r>
              <a:rPr lang="en-US" sz="2800" dirty="0"/>
              <a:t> </a:t>
            </a:r>
            <a:r>
              <a:rPr lang="en-US" sz="2800" dirty="0" err="1"/>
              <a:t>ruido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los </a:t>
            </a:r>
            <a:r>
              <a:rPr lang="en-US" sz="2800" dirty="0" err="1"/>
              <a:t>datos</a:t>
            </a:r>
            <a:r>
              <a:rPr lang="en-US" sz="2800" dirty="0"/>
              <a:t>. </a:t>
            </a:r>
            <a:r>
              <a:rPr lang="en-US" sz="2800" dirty="0" err="1"/>
              <a:t>Recalculamos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USD/m2 </a:t>
            </a:r>
            <a:r>
              <a:rPr lang="en-US" sz="2800" dirty="0" err="1"/>
              <a:t>totales</a:t>
            </a:r>
            <a:r>
              <a:rPr lang="en-US" sz="2800" dirty="0"/>
              <a:t>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-250203" y="1393743"/>
            <a:ext cx="5776646" cy="11780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AR" sz="3600" b="1" dirty="0"/>
              <a:t>USD por m2</a:t>
            </a:r>
            <a:endParaRPr kumimoji="0" lang="en-US" sz="3600" b="1" i="0" u="none" strike="noStrike" kern="1200" cap="none" spc="-150" normalizeH="0" baseline="0" noProof="0" dirty="0">
              <a:ln>
                <a:noFill/>
              </a:ln>
              <a:solidFill>
                <a:srgbClr val="FFFE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110A91-B366-4248-9D98-DF3A5F7F15B5}"/>
              </a:ext>
            </a:extLst>
          </p:cNvPr>
          <p:cNvSpPr/>
          <p:nvPr/>
        </p:nvSpPr>
        <p:spPr>
          <a:xfrm>
            <a:off x="6486518" y="1209077"/>
            <a:ext cx="6623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Nuevamente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analizamos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por barrio: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B571F0-8047-4877-85C8-71086A3A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645" y="1885614"/>
            <a:ext cx="7303738" cy="30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95" y="2362805"/>
            <a:ext cx="3570602" cy="2441016"/>
          </a:xfrm>
        </p:spPr>
        <p:txBody>
          <a:bodyPr>
            <a:noAutofit/>
          </a:bodyPr>
          <a:lstStyle/>
          <a:p>
            <a:r>
              <a:rPr lang="es-ES" sz="2800" dirty="0"/>
              <a:t>Pudimos notar como los valores de USD por m2 están en gran medida influenciados por la zona y tipo de propiedad .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-250203" y="1393743"/>
            <a:ext cx="5776646" cy="11780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AR" sz="3600" b="1" dirty="0"/>
              <a:t>USD por m2</a:t>
            </a:r>
            <a:endParaRPr lang="en-US" sz="36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6F47E4-F67E-4AE3-B018-CCA8EBB0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05" y="702824"/>
            <a:ext cx="7270326" cy="611908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CA111CE-0062-41CC-BB42-2BCB9EAB89EF}"/>
              </a:ext>
            </a:extLst>
          </p:cNvPr>
          <p:cNvSpPr/>
          <p:nvPr/>
        </p:nvSpPr>
        <p:spPr>
          <a:xfrm>
            <a:off x="5043485" y="172699"/>
            <a:ext cx="6623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USD por m2 para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tipo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propiedad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Palermo: 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AMBIENTES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  <p:pic>
        <p:nvPicPr>
          <p:cNvPr id="2054" name="Picture 6" descr="https://www.hometrailers.com.ar/wp-content/uploads/2019/03/Trasera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8" r="3093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1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270605"/>
            <a:ext cx="3500828" cy="2460497"/>
          </a:xfrm>
        </p:spPr>
        <p:txBody>
          <a:bodyPr>
            <a:noAutofit/>
          </a:bodyPr>
          <a:lstStyle/>
          <a:p>
            <a:r>
              <a:rPr lang="es-AR" sz="3200" dirty="0"/>
              <a:t>Análisis y limpieza de </a:t>
            </a:r>
            <a:r>
              <a:rPr lang="es-AR" sz="3200" dirty="0" err="1"/>
              <a:t>cantiad</a:t>
            </a:r>
            <a:r>
              <a:rPr lang="es-AR" sz="3200" dirty="0"/>
              <a:t> de </a:t>
            </a:r>
            <a:r>
              <a:rPr lang="es-AR" sz="3200" dirty="0" smtClean="0"/>
              <a:t>ambientes.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513185"/>
            <a:ext cx="6090091" cy="2612634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La base tiene inicialmente 73.830 valores faltantes en la columna ‘</a:t>
            </a:r>
            <a:r>
              <a:rPr lang="es-AR" dirty="0" err="1"/>
              <a:t>rooms</a:t>
            </a:r>
            <a:r>
              <a:rPr lang="es-AR" dirty="0"/>
              <a:t>’ (60,9% del total).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La </a:t>
            </a:r>
            <a:r>
              <a:rPr lang="es-AR" dirty="0"/>
              <a:t>estrategia consiste en reducir el nro. de faltantes completando los campos vacíos a partir de las referencias a los ambientes que aparecen en las columnas título y descripción.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Utilizando </a:t>
            </a:r>
            <a:r>
              <a:rPr lang="es-AR" dirty="0"/>
              <a:t>expresiones regulares extraemos la cantidad de “ambientes”, “dormitorios” o “habitaciones”. Una vez que depuramos los valores atípicos los agregamos los nuevos ambientes obtenidos al </a:t>
            </a:r>
            <a:r>
              <a:rPr lang="es-AR" dirty="0" err="1"/>
              <a:t>dataframe</a:t>
            </a:r>
            <a:r>
              <a:rPr lang="es-AR" dirty="0"/>
              <a:t> original. El número de ‘</a:t>
            </a:r>
            <a:r>
              <a:rPr lang="es-AR" dirty="0" err="1"/>
              <a:t>rooms</a:t>
            </a:r>
            <a:r>
              <a:rPr lang="es-AR" dirty="0"/>
              <a:t>’ faltantes se reduce a 32.522 (26,8%).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9001" y="777706"/>
            <a:ext cx="3500828" cy="2460497"/>
          </a:xfrm>
          <a:prstGeom prst="rect">
            <a:avLst/>
          </a:prstGeom>
        </p:spPr>
        <p:txBody>
          <a:bodyPr vert="horz" lIns="91440" tIns="91440" rIns="91440" bIns="9144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AMBIENTES</a:t>
            </a:r>
            <a:endParaRPr lang="en-US" dirty="0"/>
          </a:p>
        </p:txBody>
      </p:sp>
      <p:pic>
        <p:nvPicPr>
          <p:cNvPr id="8" name="Imagen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438C1B5-34E2-8041-B9BF-0D6D16F0D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144" y="3125819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07923"/>
            <a:ext cx="3500828" cy="2460497"/>
          </a:xfrm>
        </p:spPr>
        <p:txBody>
          <a:bodyPr>
            <a:noAutofit/>
          </a:bodyPr>
          <a:lstStyle/>
          <a:p>
            <a:r>
              <a:rPr lang="es-AR" sz="3200" dirty="0" smtClean="0"/>
              <a:t>Hallazgos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513185"/>
            <a:ext cx="6519299" cy="2827174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La distribución total de ambientes por propiedad sigue una distribución con cola a la derecha (moda &lt; mediana &lt; media).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Hay una mayor concentración en publicaciones de 2 </a:t>
            </a:r>
            <a:r>
              <a:rPr lang="es-AR" dirty="0" err="1"/>
              <a:t>amb</a:t>
            </a:r>
            <a:r>
              <a:rPr lang="es-AR" dirty="0"/>
              <a:t>. (valor modal) y 3 </a:t>
            </a:r>
            <a:r>
              <a:rPr lang="es-AR" dirty="0" err="1"/>
              <a:t>amb</a:t>
            </a:r>
            <a:r>
              <a:rPr lang="es-AR" dirty="0"/>
              <a:t>., y en menor medida </a:t>
            </a:r>
            <a:r>
              <a:rPr lang="es-AR" dirty="0" err="1"/>
              <a:t>prop</a:t>
            </a:r>
            <a:r>
              <a:rPr lang="es-AR" dirty="0"/>
              <a:t> con 4 </a:t>
            </a:r>
            <a:r>
              <a:rPr lang="es-AR" dirty="0" err="1"/>
              <a:t>amb</a:t>
            </a:r>
            <a:r>
              <a:rPr lang="es-AR" dirty="0"/>
              <a:t>. y 1 </a:t>
            </a:r>
            <a:r>
              <a:rPr lang="es-AR" dirty="0" err="1"/>
              <a:t>amb</a:t>
            </a:r>
            <a:r>
              <a:rPr lang="es-AR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La forma de la distribución podría deberse a la presencia de </a:t>
            </a:r>
            <a:r>
              <a:rPr lang="es-AR" dirty="0" err="1"/>
              <a:t>outliers</a:t>
            </a:r>
            <a:r>
              <a:rPr lang="es-AR" dirty="0"/>
              <a:t> en todos los tipos de propiedad que no lograron limpiarse correctamente (casas con 1 </a:t>
            </a:r>
            <a:r>
              <a:rPr lang="es-AR" dirty="0" err="1"/>
              <a:t>amb</a:t>
            </a:r>
            <a:r>
              <a:rPr lang="es-AR" dirty="0"/>
              <a:t>, negocios con 10 </a:t>
            </a:r>
            <a:r>
              <a:rPr lang="es-AR" dirty="0" err="1"/>
              <a:t>amb</a:t>
            </a:r>
            <a:r>
              <a:rPr lang="es-A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 valor mediano de la </a:t>
            </a:r>
            <a:r>
              <a:rPr lang="es-AR" dirty="0" err="1"/>
              <a:t>cant</a:t>
            </a:r>
            <a:r>
              <a:rPr lang="es-AR" dirty="0"/>
              <a:t>. de ambientes en casas es mayor que en departamentos y negocios y la distribución está a la izq. de los </a:t>
            </a:r>
            <a:r>
              <a:rPr lang="es-AR" dirty="0" err="1"/>
              <a:t>PHs</a:t>
            </a:r>
            <a:r>
              <a:rPr lang="es-AR" dirty="0"/>
              <a:t>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9001" y="777706"/>
            <a:ext cx="3500828" cy="2460497"/>
          </a:xfrm>
          <a:prstGeom prst="rect">
            <a:avLst/>
          </a:prstGeom>
        </p:spPr>
        <p:txBody>
          <a:bodyPr vert="horz" lIns="91440" tIns="91440" rIns="91440" bIns="9144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AMBIENTES</a:t>
            </a:r>
            <a:endParaRPr lang="en-US" dirty="0"/>
          </a:p>
        </p:txBody>
      </p:sp>
      <p:pic>
        <p:nvPicPr>
          <p:cNvPr id="9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F44178FB-FB80-9D41-80AC-EBD90417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26" y="3538171"/>
            <a:ext cx="4291509" cy="31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611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1720733"/>
            <a:ext cx="5776646" cy="480051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CONCLUSION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2394066"/>
            <a:ext cx="5776646" cy="2402378"/>
          </a:xfrm>
        </p:spPr>
        <p:txBody>
          <a:bodyPr>
            <a:normAutofit/>
          </a:bodyPr>
          <a:lstStyle/>
          <a:p>
            <a:r>
              <a:rPr lang="es-ES" dirty="0"/>
              <a:t>Descartamos los datos que poseen valores faltantes en las variables de mayor </a:t>
            </a:r>
            <a:r>
              <a:rPr lang="es-ES" dirty="0" smtClean="0"/>
              <a:t>interés/imprescindibles</a:t>
            </a:r>
            <a:r>
              <a:rPr lang="es-ES" dirty="0"/>
              <a:t>: USD y USD por </a:t>
            </a:r>
            <a:r>
              <a:rPr lang="es-ES" dirty="0" smtClean="0"/>
              <a:t>m2.</a:t>
            </a:r>
          </a:p>
          <a:p>
            <a:r>
              <a:rPr lang="es-ES" dirty="0" smtClean="0"/>
              <a:t>A su vez, también se quitaron algunas variables que o bien se unificaron en una nueva o no se consideraron claves para el armado del </a:t>
            </a:r>
            <a:r>
              <a:rPr lang="es-ES" dirty="0" smtClean="0"/>
              <a:t>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8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EL DESAFIO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s-ES" dirty="0"/>
              <a:t>PLANTEO DEL PROBLEMA</a:t>
            </a:r>
          </a:p>
          <a:p>
            <a:r>
              <a:rPr lang="es-ES" dirty="0"/>
              <a:t>La inmobiliaria </a:t>
            </a:r>
            <a:r>
              <a:rPr lang="es-ES" u="sng" dirty="0" err="1">
                <a:hlinkClick r:id="rId3"/>
              </a:rPr>
              <a:t>Properati</a:t>
            </a:r>
            <a:r>
              <a:rPr lang="es-ES" dirty="0"/>
              <a:t> publica periódicamente información sobre ofertas de propiedades para venta y alquiler. Ud. deberá asesorar a la inmobiliaria a desarrollar un modelo de regresión que permita predecir el precio por metro cuadrado de una propiedad. El objetivo final es que el modelo que desarrollen sea utilizado como tasador automático a ser aplicados a las próximas propiedades que sean comercializadas por la empresa. Para ello la empresa le provee de un </a:t>
            </a:r>
            <a:r>
              <a:rPr lang="es-ES" dirty="0" err="1"/>
              <a:t>dataset</a:t>
            </a:r>
            <a:r>
              <a:rPr lang="es-ES" dirty="0"/>
              <a:t> correspondiente al primer semestre de 2017.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AR" dirty="0"/>
              <a:t>OBJETIVOS</a:t>
            </a:r>
            <a:endParaRPr lang="en-US" dirty="0"/>
          </a:p>
          <a:p>
            <a:pPr lvl="0"/>
            <a:r>
              <a:rPr lang="es-ES" dirty="0"/>
              <a:t>Efectuar una limpieza del </a:t>
            </a:r>
            <a:r>
              <a:rPr lang="es-ES" dirty="0" err="1"/>
              <a:t>dataset</a:t>
            </a:r>
            <a:r>
              <a:rPr lang="es-ES" dirty="0"/>
              <a:t> provisto. Particularmente, deberá diseñar estrategias para lidiar con los datos perdidos en ciertas variables.</a:t>
            </a:r>
            <a:endParaRPr lang="en-US" dirty="0"/>
          </a:p>
          <a:p>
            <a:pPr lvl="0"/>
            <a:r>
              <a:rPr lang="es-ES" dirty="0"/>
              <a:t>Realizar un análisis descriptivo de las principales variables.</a:t>
            </a:r>
            <a:endParaRPr lang="en-US" dirty="0"/>
          </a:p>
          <a:p>
            <a:pPr lvl="0"/>
            <a:r>
              <a:rPr lang="es-ES" dirty="0"/>
              <a:t>Crear nuevas columnas a partir de las características dadas que puedan tener valor predictivo.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7" r="20439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015023"/>
            <a:ext cx="5776646" cy="1178032"/>
          </a:xfrm>
        </p:spPr>
        <p:txBody>
          <a:bodyPr>
            <a:normAutofit/>
          </a:bodyPr>
          <a:lstStyle/>
          <a:p>
            <a:r>
              <a:rPr lang="es-AR" sz="4400" b="1" dirty="0" smtClean="0"/>
              <a:t>LIMPIEZA </a:t>
            </a:r>
            <a:r>
              <a:rPr lang="es-AR" sz="4400" b="1" dirty="0"/>
              <a:t>DE DATOS</a:t>
            </a:r>
            <a:endParaRPr lang="en-US" sz="4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26350"/>
            <a:ext cx="5776646" cy="12741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s-ES" dirty="0"/>
              <a:t>Los científicos de datos pasan el 80%</a:t>
            </a:r>
          </a:p>
          <a:p>
            <a:pPr>
              <a:spcBef>
                <a:spcPts val="0"/>
              </a:spcBef>
            </a:pPr>
            <a:r>
              <a:rPr lang="es-ES" dirty="0"/>
              <a:t>del tiempo limpiando datos…</a:t>
            </a:r>
          </a:p>
          <a:p>
            <a:pPr>
              <a:spcBef>
                <a:spcPts val="0"/>
              </a:spcBef>
            </a:pPr>
            <a:r>
              <a:rPr lang="es-ES" dirty="0"/>
              <a:t>y el otro 20% protestando por tener que limpiarlos.</a:t>
            </a:r>
            <a:endParaRPr lang="en-US" dirty="0"/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18" t="-3572" r="18818" b="-3572"/>
          <a:stretch/>
        </p:blipFill>
        <p:spPr>
          <a:xfrm>
            <a:off x="7543510" y="0"/>
            <a:ext cx="4648490" cy="6858000"/>
          </a:xfrm>
          <a:prstGeom prst="rect">
            <a:avLst/>
          </a:prstGeom>
          <a:noFill/>
          <a:ln w="952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653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CONTEO</a:t>
            </a:r>
            <a:br>
              <a:rPr lang="es-AR" dirty="0"/>
            </a:br>
            <a:r>
              <a:rPr lang="es-AR" dirty="0"/>
              <a:t>DE NULOS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405500"/>
            <a:ext cx="6281738" cy="4043824"/>
          </a:xfrm>
          <a:prstGeom prst="rect">
            <a:avLst/>
          </a:prstGeom>
          <a:effectLst>
            <a:outerShdw blurRad="304800" dist="50800" dir="5400000" algn="ctr" rotWithShape="0">
              <a:srgbClr val="000000">
                <a:alpha val="6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5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VIP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62" r="-62"/>
          <a:stretch/>
        </p:blipFill>
        <p:spPr>
          <a:xfrm>
            <a:off x="5944173" y="290098"/>
            <a:ext cx="4887366" cy="1955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4173" y="2451640"/>
            <a:ext cx="4887365" cy="1993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73" y="4637669"/>
            <a:ext cx="4887366" cy="1959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31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0794" y="2126456"/>
            <a:ext cx="5218542" cy="259492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PRIMARY KEY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375" y="1411109"/>
            <a:ext cx="3500828" cy="1158525"/>
          </a:xfrm>
        </p:spPr>
        <p:txBody>
          <a:bodyPr/>
          <a:lstStyle/>
          <a:p>
            <a:r>
              <a:rPr lang="es-AR" dirty="0"/>
              <a:t>PRIMARY KEY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3024" y="904222"/>
            <a:ext cx="5900867" cy="217229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93024" y="3580695"/>
            <a:ext cx="6265588" cy="964277"/>
          </a:xfrm>
        </p:spPr>
        <p:txBody>
          <a:bodyPr>
            <a:normAutofit fontScale="70000" lnSpcReduction="20000"/>
          </a:bodyPr>
          <a:lstStyle/>
          <a:p>
            <a:r>
              <a:rPr lang="es-AR" dirty="0"/>
              <a:t>En el </a:t>
            </a:r>
            <a:r>
              <a:rPr lang="es-AR" dirty="0" err="1"/>
              <a:t>dataset</a:t>
            </a:r>
            <a:r>
              <a:rPr lang="es-AR" dirty="0"/>
              <a:t> de </a:t>
            </a:r>
            <a:r>
              <a:rPr lang="es-AR" dirty="0" err="1"/>
              <a:t>properatti</a:t>
            </a:r>
            <a:r>
              <a:rPr lang="es-AR" dirty="0"/>
              <a:t> no existía un campo especifico para llave primaria, sin embargo se encontró que era posible obtener un código especifico y único de cada </a:t>
            </a:r>
            <a:r>
              <a:rPr lang="es-AR" dirty="0" err="1"/>
              <a:t>url</a:t>
            </a:r>
            <a:r>
              <a:rPr lang="es-AR" dirty="0"/>
              <a:t>. Pegado al dominio principal y antes del primer guion bajo, esto permitió extraer dicho código para cada registro.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84970" y="2479781"/>
            <a:ext cx="3371147" cy="2200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En bases de datos se trabaja con tablas. Lo que permite conectar cada una de las tablas de entidades creadas el uso de “llaves”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24" y="5198005"/>
            <a:ext cx="5611008" cy="5144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002682" y="5313415"/>
            <a:ext cx="714895" cy="299258"/>
          </a:xfrm>
          <a:prstGeom prst="rect">
            <a:avLst/>
          </a:prstGeom>
          <a:solidFill>
            <a:srgbClr val="F81B0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286" b="-39286"/>
          <a:stretch/>
        </p:blipFill>
        <p:spPr>
          <a:xfrm>
            <a:off x="7543510" y="0"/>
            <a:ext cx="464849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5443" y="2681367"/>
            <a:ext cx="5776646" cy="1178032"/>
          </a:xfrm>
        </p:spPr>
        <p:txBody>
          <a:bodyPr>
            <a:noAutofit/>
          </a:bodyPr>
          <a:lstStyle/>
          <a:p>
            <a:r>
              <a:rPr lang="es-AR" sz="5400" b="1" dirty="0"/>
              <a:t>GEOLOCALIZACION</a:t>
            </a:r>
            <a:endParaRPr lang="en-US" sz="5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1730490"/>
            <a:ext cx="5776646" cy="891022"/>
          </a:xfrm>
        </p:spPr>
        <p:txBody>
          <a:bodyPr/>
          <a:lstStyle/>
          <a:p>
            <a:r>
              <a:rPr lang="es-AR" dirty="0"/>
              <a:t>Limpieza de 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1899</TotalTime>
  <Words>853</Words>
  <Application>Microsoft Office PowerPoint</Application>
  <PresentationFormat>Widescreen</PresentationFormat>
  <Paragraphs>82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Rockwell</vt:lpstr>
      <vt:lpstr>Wingdings</vt:lpstr>
      <vt:lpstr>Atlas</vt:lpstr>
      <vt:lpstr>DATA SCIENCE</vt:lpstr>
      <vt:lpstr>PROPERATI  DATABASE</vt:lpstr>
      <vt:lpstr>EL DESAFIO</vt:lpstr>
      <vt:lpstr>LIMPIEZA DE DATOS</vt:lpstr>
      <vt:lpstr>CONTEO DE NULOS</vt:lpstr>
      <vt:lpstr>VIP DATA</vt:lpstr>
      <vt:lpstr>PRIMARY KEY</vt:lpstr>
      <vt:lpstr>PRIMARY KEY</vt:lpstr>
      <vt:lpstr>GEOLOCALIZACION</vt:lpstr>
      <vt:lpstr>ANALISIS DE GEOMETRIAS RECIBIDAS</vt:lpstr>
      <vt:lpstr>ANALISIS DE GEOMETRIAS RECIBIDAS</vt:lpstr>
      <vt:lpstr>DECISIÓN DE NEGOCIOS</vt:lpstr>
      <vt:lpstr>GEOLOCALIZACION</vt:lpstr>
      <vt:lpstr>GEOLOCALIZACION</vt:lpstr>
      <vt:lpstr>SUPERFICIE m2</vt:lpstr>
      <vt:lpstr>Mediante expresiones regulares se obtuvieron alrededor de 7 mil datos faltantes</vt:lpstr>
      <vt:lpstr>PRECIO en USD</vt:lpstr>
      <vt:lpstr>Los 20.410 datos faltantes iniciales se redujeron a 412, y se logró una significative disminución del desvío std corrigiendo valores erróneos</vt:lpstr>
      <vt:lpstr>Notamos la distribución normal que siguen los precios para cada barrio, por ejemplo, Nuñez</vt:lpstr>
      <vt:lpstr>USD por m2</vt:lpstr>
      <vt:lpstr>Notamos que estaban calculados de diversas maneras, generando mucho ruido en los datos. Recalculamos como USD/m2 totales.</vt:lpstr>
      <vt:lpstr>Pudimos notar como los valores de USD por m2 están en gran medida influenciados por la zona y tipo de propiedad .</vt:lpstr>
      <vt:lpstr>AMBIENTES</vt:lpstr>
      <vt:lpstr>Análisis y limpieza de cantiad de ambientes.</vt:lpstr>
      <vt:lpstr>Hallazgos</vt:lpstr>
      <vt:lpstr>CONCLUSION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1</dc:title>
  <dc:creator>Manu</dc:creator>
  <cp:lastModifiedBy>Manu</cp:lastModifiedBy>
  <cp:revision>40</cp:revision>
  <dcterms:created xsi:type="dcterms:W3CDTF">2020-03-29T16:39:41Z</dcterms:created>
  <dcterms:modified xsi:type="dcterms:W3CDTF">2020-04-03T00:00:36Z</dcterms:modified>
</cp:coreProperties>
</file>